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1"/>
  </p:sldMasterIdLst>
  <p:notesMasterIdLst>
    <p:notesMasterId r:id="rId10"/>
  </p:notesMasterIdLst>
  <p:sldIdLst>
    <p:sldId id="258" r:id="rId2"/>
    <p:sldId id="1770" r:id="rId3"/>
    <p:sldId id="1772" r:id="rId4"/>
    <p:sldId id="1779" r:id="rId5"/>
    <p:sldId id="1780" r:id="rId6"/>
    <p:sldId id="1777" r:id="rId7"/>
    <p:sldId id="1778" r:id="rId8"/>
    <p:sldId id="1781" r:id="rId9"/>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74" clrIdx="0">
    <p:extLst>
      <p:ext uri="{19B8F6BF-5375-455C-9EA6-DF929625EA0E}">
        <p15:presenceInfo xmlns:p15="http://schemas.microsoft.com/office/powerpoint/2012/main" userId="S-1-5-21-1407069837-2091007605-538272213-31813507" providerId="AD"/>
      </p:ext>
    </p:extLst>
  </p:cmAuthor>
  <p:cmAuthor id="2" name="Wang, Carrie" initials="WC" lastIdx="34" clrIdx="1">
    <p:extLst>
      <p:ext uri="{19B8F6BF-5375-455C-9EA6-DF929625EA0E}">
        <p15:presenceInfo xmlns:p15="http://schemas.microsoft.com/office/powerpoint/2012/main" userId="S-1-5-21-1407069837-2091007605-538272213-49903310" providerId="AD"/>
      </p:ext>
    </p:extLst>
  </p:cmAuthor>
  <p:cmAuthor id="3" name="Daswani, Monisha" initials="DM" lastIdx="5" clrIdx="2">
    <p:extLst>
      <p:ext uri="{19B8F6BF-5375-455C-9EA6-DF929625EA0E}">
        <p15:presenceInfo xmlns:p15="http://schemas.microsoft.com/office/powerpoint/2012/main" userId="S-1-5-21-1407069837-2091007605-538272213-41758195" providerId="AD"/>
      </p:ext>
    </p:extLst>
  </p:cmAuthor>
  <p:cmAuthor id="4" name="Microsoft Office User" initials="MOU" lastIdx="31" clrIdx="3">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44" autoAdjust="0"/>
    <p:restoredTop sz="58678" autoAdjust="0"/>
  </p:normalViewPr>
  <p:slideViewPr>
    <p:cSldViewPr snapToGrid="0">
      <p:cViewPr varScale="1">
        <p:scale>
          <a:sx n="29" d="100"/>
          <a:sy n="29" d="100"/>
        </p:scale>
        <p:origin x="739" y="34"/>
      </p:cViewPr>
      <p:guideLst/>
    </p:cSldViewPr>
  </p:slideViewPr>
  <p:notesTextViewPr>
    <p:cViewPr>
      <p:scale>
        <a:sx n="1" d="1"/>
        <a:sy n="1" d="1"/>
      </p:scale>
      <p:origin x="0" y="0"/>
    </p:cViewPr>
  </p:notesTextViewPr>
  <p:sorterViewPr>
    <p:cViewPr>
      <p:scale>
        <a:sx n="100" d="100"/>
        <a:sy n="100" d="100"/>
      </p:scale>
      <p:origin x="0" y="-11742"/>
    </p:cViewPr>
  </p:sorterViewPr>
  <p:notesViewPr>
    <p:cSldViewPr snapToGrid="0">
      <p:cViewPr varScale="1">
        <p:scale>
          <a:sx n="79" d="100"/>
          <a:sy n="79" d="100"/>
        </p:scale>
        <p:origin x="379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7500" y="3810000"/>
            <a:ext cx="71120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aws.amazon.com/wellarchitected/latest/framework/welcome.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lvl="0"/>
            <a:r>
              <a:rPr lang="en-US" sz="1200" b="1" kern="1200" dirty="0">
                <a:solidFill>
                  <a:schemeClr val="tx1"/>
                </a:solidFill>
                <a:effectLst/>
                <a:latin typeface="+mn-lt"/>
                <a:ea typeface="+mn-ea"/>
                <a:cs typeface="+mn-cs"/>
              </a:rPr>
              <a:t>For Educators: </a:t>
            </a:r>
            <a:r>
              <a:rPr lang="en-US" sz="1200" b="0" kern="1200" dirty="0">
                <a:solidFill>
                  <a:schemeClr val="tx1"/>
                </a:solidFill>
                <a:effectLst/>
                <a:latin typeface="+mn-lt"/>
                <a:ea typeface="+mn-ea"/>
                <a:cs typeface="+mn-cs"/>
              </a:rPr>
              <a:t>You can use this template to help your students effectively present and communicate their project to a broader audience. Your students can also use this presentation as a portfolio of their work to demonstrate their cloud skills.</a:t>
            </a:r>
          </a:p>
          <a:p>
            <a:pPr lvl="0"/>
            <a:r>
              <a:rPr lang="en-US" sz="1200" b="0" kern="1200" dirty="0">
                <a:solidFill>
                  <a:schemeClr val="tx1"/>
                </a:solidFill>
                <a:effectLst/>
                <a:latin typeface="+mn-lt"/>
                <a:ea typeface="+mn-ea"/>
                <a:cs typeface="+mn-cs"/>
              </a:rPr>
              <a:t>The presentation structure is listed below. The total time may vary depending on the activity you want to conduct. For example, you may want your students to provide high-level walkthrough of their final solutions versus deep-dive into why or how they chose certain services and the steps of building their architectures.    </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Suggested timing for a 15-minute presentation: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Introduction – 30 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Business scenario overview – 1 minute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Solution overview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Architecture diagram of the solution – 2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 – 5 minutes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Lessons learned – 1.5 minutes</a:t>
            </a:r>
          </a:p>
        </p:txBody>
      </p:sp>
    </p:spTree>
    <p:extLst>
      <p:ext uri="{BB962C8B-B14F-4D97-AF65-F5344CB8AC3E}">
        <p14:creationId xmlns:p14="http://schemas.microsoft.com/office/powerpoint/2010/main" val="117144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Define the problem or opportunity that you are addressing. Include pictures, figures, and statistics to help the audience better conceptualize the problem or opportunity.</a:t>
            </a:r>
          </a:p>
          <a:p>
            <a:endParaRPr lang="en-US" dirty="0"/>
          </a:p>
          <a:p>
            <a:r>
              <a:rPr lang="en-US" b="0" dirty="0"/>
              <a:t>Specify who your users or customers are and what pain points they are experiencing. </a:t>
            </a:r>
          </a:p>
          <a:p>
            <a:r>
              <a:rPr lang="en-US" dirty="0"/>
              <a:t>For example: “Users complain that the student admissions department website is too slow and isn’t always available.”</a:t>
            </a:r>
          </a:p>
          <a:p>
            <a:endParaRPr lang="en-US" dirty="0"/>
          </a:p>
          <a:p>
            <a:r>
              <a:rPr lang="en-US" sz="1200" b="0" i="0" kern="1200" dirty="0">
                <a:solidFill>
                  <a:schemeClr val="tx1"/>
                </a:solidFill>
                <a:effectLst/>
                <a:latin typeface="+mn-lt"/>
                <a:ea typeface="+mn-ea"/>
                <a:cs typeface="+mn-cs"/>
              </a:rPr>
              <a:t>Also, list any specific business requirements that you are addressing.</a:t>
            </a:r>
          </a:p>
          <a:p>
            <a:r>
              <a:rPr lang="en-US" sz="1200" b="0" i="0" kern="1200" dirty="0">
                <a:solidFill>
                  <a:schemeClr val="tx1"/>
                </a:solidFill>
                <a:effectLst/>
                <a:latin typeface="+mn-lt"/>
                <a:ea typeface="+mn-ea"/>
                <a:cs typeface="+mn-cs"/>
              </a:rPr>
              <a:t>For example: “Improve the experience for users. The web application can be deployed to the AWS Cloud. The application must be highly available, scalable, load balanced, secure, and performant architecture that can support thousands of users.“</a:t>
            </a:r>
          </a:p>
          <a:p>
            <a:endParaRPr lang="en-US" dirty="0"/>
          </a:p>
          <a:p>
            <a:r>
              <a:rPr lang="en-US" sz="1200" b="1" i="0" kern="1200" dirty="0">
                <a:solidFill>
                  <a:schemeClr val="tx1"/>
                </a:solidFill>
                <a:effectLst/>
                <a:latin typeface="+mn-lt"/>
                <a:ea typeface="+mn-ea"/>
                <a:cs typeface="+mn-cs"/>
              </a:rPr>
              <a:t>Note: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 above-bar overview succinctly defines the problem and opportunity statement. For example: “Customers with media files, such as retail companies, need an easy and cost-effective way to analyze photos and videos of their inventory.”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 below-bar overview is too verbose, technical, or not specific. For example: “The most common media files are .jpg and .mp4. Companies have media files of their inventory.”</a:t>
            </a:r>
          </a:p>
        </p:txBody>
      </p:sp>
    </p:spTree>
    <p:extLst>
      <p:ext uri="{BB962C8B-B14F-4D97-AF65-F5344CB8AC3E}">
        <p14:creationId xmlns:p14="http://schemas.microsoft.com/office/powerpoint/2010/main" val="206344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p>
          <a:p>
            <a:pPr marL="171450" indent="-171450">
              <a:buFont typeface="Arial" panose="020B0604020202020204" pitchFamily="34" charset="0"/>
              <a:buChar char="•"/>
            </a:pPr>
            <a:r>
              <a:rPr lang="en-US" dirty="0"/>
              <a:t>An above-bar description is concise and includes the most important benefits. For example: “The solution allows customers to quickly upload, store, and search large catalogs of images and videos in Amazon S3.”</a:t>
            </a:r>
          </a:p>
          <a:p>
            <a:pPr marL="171450" indent="-171450">
              <a:buFont typeface="Arial" panose="020B0604020202020204" pitchFamily="34" charset="0"/>
              <a:buChar char="•"/>
            </a:pPr>
            <a:r>
              <a:rPr lang="en-US" dirty="0"/>
              <a:t>A below-bar description is too detailed or not specific. For example: “Our solution analyzes media files.”</a:t>
            </a:r>
          </a:p>
        </p:txBody>
      </p:sp>
    </p:spTree>
    <p:extLst>
      <p:ext uri="{BB962C8B-B14F-4D97-AF65-F5344CB8AC3E}">
        <p14:creationId xmlns:p14="http://schemas.microsoft.com/office/powerpoint/2010/main" val="379770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Use the following resources to create a diagram of your application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Architecture Icons at </a:t>
            </a:r>
            <a:r>
              <a:rPr lang="en-US" dirty="0">
                <a:hlinkClick r:id="rId3"/>
              </a:rPr>
              <a:t>https://aws.amazon.com/architecture/icons</a:t>
            </a:r>
            <a:r>
              <a:rPr lang="en-US" dirty="0"/>
              <a:t>. This page includes diagram assets as well as links to drawing and diagramming tools that you can use.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walk through the architecture, make sure that you relate back to the business requirements and the AWS Well-Architected Framework (</a:t>
            </a:r>
            <a:r>
              <a:rPr lang="en-US" dirty="0">
                <a:hlinkClick r:id="rId4"/>
              </a:rPr>
              <a:t>https://docs.aws.amazon.com/wellarchitected/latest/framework/welcome.html</a:t>
            </a:r>
            <a:r>
              <a:rPr lang="en-US" dirty="0"/>
              <a:t>).</a:t>
            </a:r>
          </a:p>
          <a:p>
            <a:endParaRPr lang="en-US" dirty="0"/>
          </a:p>
          <a:p>
            <a:r>
              <a:rPr lang="en-US" dirty="0"/>
              <a:t>You can also go more in depth about the design considerations and trade-offs that you made.</a:t>
            </a:r>
          </a:p>
        </p:txBody>
      </p:sp>
    </p:spTree>
    <p:extLst>
      <p:ext uri="{BB962C8B-B14F-4D97-AF65-F5344CB8AC3E}">
        <p14:creationId xmlns:p14="http://schemas.microsoft.com/office/powerpoint/2010/main" val="384174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1" dirty="0"/>
              <a:t>Note: </a:t>
            </a:r>
            <a:r>
              <a:rPr lang="en-US" dirty="0"/>
              <a:t>Remove this slide from your final presentation. </a:t>
            </a:r>
          </a:p>
          <a:p>
            <a:r>
              <a:rPr lang="en-US" dirty="0"/>
              <a:t>This example architecture diagram shows a solution to configure a webhook to link Git with AWS. You can find this example in the Toolkits for PowerPoint at </a:t>
            </a:r>
            <a:r>
              <a:rPr lang="en-US" dirty="0">
                <a:hlinkClick r:id="rId3"/>
              </a:rPr>
              <a:t>https://aws.amazon.com/architecture/icons</a:t>
            </a:r>
            <a:r>
              <a:rPr lang="en-US" dirty="0"/>
              <a:t>.</a:t>
            </a:r>
          </a:p>
        </p:txBody>
      </p:sp>
    </p:spTree>
    <p:extLst>
      <p:ext uri="{BB962C8B-B14F-4D97-AF65-F5344CB8AC3E}">
        <p14:creationId xmlns:p14="http://schemas.microsoft.com/office/powerpoint/2010/main" val="372669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a link to your final solution, and/or a link to AWS console.   </a:t>
            </a:r>
          </a:p>
          <a:p>
            <a:endParaRPr lang="en-US" dirty="0"/>
          </a:p>
        </p:txBody>
      </p:sp>
    </p:spTree>
    <p:extLst>
      <p:ext uri="{BB962C8B-B14F-4D97-AF65-F5344CB8AC3E}">
        <p14:creationId xmlns:p14="http://schemas.microsoft.com/office/powerpoint/2010/main" val="68981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10068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endParaRPr lang="en-US" dirty="0"/>
          </a:p>
        </p:txBody>
      </p:sp>
    </p:spTree>
    <p:extLst>
      <p:ext uri="{BB962C8B-B14F-4D97-AF65-F5344CB8AC3E}">
        <p14:creationId xmlns:p14="http://schemas.microsoft.com/office/powerpoint/2010/main" val="243818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dirty="0"/>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dirty="0"/>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dirty="0"/>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dirty="0"/>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dirty="0"/>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dirty="0"/>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dirty="0"/>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dirty="0"/>
              <a:t>Add content text or Click to add image</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dirty="0"/>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dirty="0"/>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dirty="0"/>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dirty="0"/>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dirty="0"/>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dirty="0"/>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dirty="0"/>
              <a:t>Acronym spelled out</a:t>
            </a:r>
          </a:p>
          <a:p>
            <a:pPr lvl="0"/>
            <a:r>
              <a:rPr lang="en-US" dirty="0"/>
              <a:t>Description</a:t>
            </a:r>
          </a:p>
          <a:p>
            <a:pPr lvl="0"/>
            <a:r>
              <a:rPr lang="en-US" dirty="0"/>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dirty="0"/>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dirty="0"/>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dirty="0"/>
              <a:t>Add content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dirty="0"/>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dirty="0"/>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dirty="0"/>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dirty="0"/>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dirty="0"/>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dirty="0"/>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dirty="0"/>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dirty="0"/>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dirty="0"/>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dirty="0"/>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dirty="0"/>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dirty="0"/>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dirty="0"/>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dirty="0"/>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dirty="0"/>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dirty="0"/>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dirty="0"/>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dirty="0"/>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dirty="0"/>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dirty="0"/>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dirty="0"/>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a:br>
            <a:br>
              <a:rPr lang="en-US"/>
            </a:br>
            <a:r>
              <a:rPr lang="en-US"/>
              <a:t>-----------</a:t>
            </a:r>
            <a:br>
              <a:rPr lang="en-US"/>
            </a:br>
            <a:br>
              <a:rPr lang="en-US"/>
            </a:br>
            <a:r>
              <a:rPr lang="en-US"/>
              <a:t>Please </a:t>
            </a:r>
            <a:r>
              <a:rPr lang="en-US" dirty="0"/>
              <a:t>be sure to remove them before you </a:t>
            </a:r>
            <a:r>
              <a:rPr lang="en-US"/>
              <a:t>publish this deck.</a:t>
            </a:r>
            <a:endParaRPr lang="en-US" dirty="0"/>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dirty="0"/>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dirty="0"/>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dirty="0"/>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dirty="0"/>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dirty="0"/>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dirty="0"/>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dirty="0"/>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dirty="0"/>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dirty="0"/>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dirty="0"/>
              <a:t>Edit Master text styles</a:t>
            </a:r>
          </a:p>
          <a:p>
            <a:pPr marL="457200" lvl="1" indent="-230188" defTabSz="228600">
              <a:lnSpc>
                <a:spcPct val="100000"/>
              </a:lnSpc>
              <a:spcAft>
                <a:spcPts val="600"/>
              </a:spcAft>
              <a:buFont typeface="Amazon Ember Display"/>
            </a:pPr>
            <a:r>
              <a:rPr lang="en-US" dirty="0"/>
              <a:t>Second level</a:t>
            </a:r>
          </a:p>
          <a:p>
            <a:pPr marL="685800" lvl="2" indent="-230188" defTabSz="228600">
              <a:lnSpc>
                <a:spcPct val="100000"/>
              </a:lnSpc>
              <a:spcAft>
                <a:spcPts val="600"/>
              </a:spcAft>
              <a:buFont typeface="Amazon Ember Display"/>
            </a:pPr>
            <a:r>
              <a:rPr lang="en-US" dirty="0"/>
              <a:t>Third level</a:t>
            </a:r>
          </a:p>
          <a:p>
            <a:pPr marL="914400" lvl="3" indent="-230188" defTabSz="228600">
              <a:lnSpc>
                <a:spcPct val="100000"/>
              </a:lnSpc>
              <a:spcAft>
                <a:spcPts val="600"/>
              </a:spcAft>
              <a:buFont typeface="Amazon Ember Display"/>
            </a:pPr>
            <a:r>
              <a:rPr lang="en-US" dirty="0"/>
              <a:t>Fourth level</a:t>
            </a:r>
          </a:p>
          <a:p>
            <a:pPr marL="1143000" lvl="4" indent="-230188" defTabSz="228600">
              <a:lnSpc>
                <a:spcPct val="100000"/>
              </a:lnSpc>
              <a:spcAft>
                <a:spcPts val="600"/>
              </a:spcAft>
              <a:buFont typeface="Amazon Ember Display"/>
            </a:pPr>
            <a:r>
              <a:rPr lang="en-US" dirty="0"/>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p:txBody>
          <a:bodyPr/>
          <a:lstStyle/>
          <a:p>
            <a:r>
              <a:rPr lang="en-US" dirty="0"/>
              <a:t>Academy Lab Projects – Showcase</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p:txBody>
          <a:bodyPr>
            <a:normAutofit lnSpcReduction="10000"/>
          </a:bodyPr>
          <a:lstStyle/>
          <a:p>
            <a:r>
              <a:rPr lang="en-US" dirty="0"/>
              <a:t>&lt;Student Name&gt;</a:t>
            </a:r>
          </a:p>
          <a:p>
            <a:r>
              <a:rPr lang="en-US" dirty="0"/>
              <a:t>&lt;Project Name&gt;</a:t>
            </a:r>
          </a:p>
          <a:p>
            <a:endParaRPr lang="en-US" dirty="0"/>
          </a:p>
          <a:p>
            <a:r>
              <a:rPr lang="en-US" dirty="0"/>
              <a:t>&lt;Date&gt;</a:t>
            </a:r>
          </a:p>
        </p:txBody>
      </p:sp>
    </p:spTree>
    <p:extLst>
      <p:ext uri="{BB962C8B-B14F-4D97-AF65-F5344CB8AC3E}">
        <p14:creationId xmlns:p14="http://schemas.microsoft.com/office/powerpoint/2010/main" val="129366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Business scenario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r>
              <a:rPr lang="en-US" dirty="0"/>
              <a:t>Provide problem or opportunity statement.</a:t>
            </a:r>
          </a:p>
          <a:p>
            <a:r>
              <a:rPr lang="en-US" dirty="0"/>
              <a:t>Describe solution requirements.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8597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Solution overview</a:t>
            </a:r>
          </a:p>
        </p:txBody>
      </p:sp>
      <p:sp>
        <p:nvSpPr>
          <p:cNvPr id="4" name="Content Placeholder 3">
            <a:extLst>
              <a:ext uri="{FF2B5EF4-FFF2-40B4-BE49-F238E27FC236}">
                <a16:creationId xmlns:a16="http://schemas.microsoft.com/office/drawing/2014/main" id="{B13DCEF6-627B-4A3E-BC65-B749116E5CED}"/>
              </a:ext>
            </a:extLst>
          </p:cNvPr>
          <p:cNvSpPr>
            <a:spLocks noGrp="1"/>
          </p:cNvSpPr>
          <p:nvPr>
            <p:ph idx="2"/>
          </p:nvPr>
        </p:nvSpPr>
        <p:spPr/>
        <p:txBody>
          <a:bodyPr/>
          <a:lstStyle/>
          <a:p>
            <a:r>
              <a:rPr lang="en-US" dirty="0"/>
              <a:t>Provide a high-level description.</a:t>
            </a:r>
          </a:p>
          <a:p>
            <a:r>
              <a:rPr lang="en-US" dirty="0"/>
              <a:t>Explain design considerations.</a:t>
            </a:r>
          </a:p>
          <a:p>
            <a:r>
              <a:rPr lang="en-US" dirty="0"/>
              <a:t>Explain use cases.</a:t>
            </a:r>
          </a:p>
        </p:txBody>
      </p:sp>
    </p:spTree>
    <p:extLst>
      <p:ext uri="{BB962C8B-B14F-4D97-AF65-F5344CB8AC3E}">
        <p14:creationId xmlns:p14="http://schemas.microsoft.com/office/powerpoint/2010/main" val="69293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Architecture diagram of the solution</a:t>
            </a:r>
          </a:p>
        </p:txBody>
      </p:sp>
      <p:sp>
        <p:nvSpPr>
          <p:cNvPr id="5" name="TextBox 4">
            <a:extLst>
              <a:ext uri="{FF2B5EF4-FFF2-40B4-BE49-F238E27FC236}">
                <a16:creationId xmlns:a16="http://schemas.microsoft.com/office/drawing/2014/main" id="{CF7722A6-C362-4C48-8475-7EA414A57BF8}"/>
              </a:ext>
            </a:extLst>
          </p:cNvPr>
          <p:cNvSpPr txBox="1"/>
          <p:nvPr/>
        </p:nvSpPr>
        <p:spPr>
          <a:xfrm>
            <a:off x="2214970" y="3244334"/>
            <a:ext cx="7762061" cy="369332"/>
          </a:xfrm>
          <a:prstGeom prst="rect">
            <a:avLst/>
          </a:prstGeom>
          <a:noFill/>
        </p:spPr>
        <p:txBody>
          <a:bodyPr wrap="none" rtlCol="0">
            <a:spAutoFit/>
          </a:bodyPr>
          <a:lstStyle/>
          <a:p>
            <a:pPr algn="ctr"/>
            <a:r>
              <a:rPr lang="en-US" dirty="0"/>
              <a:t>&lt;Put your diagram here. Refer to the slide notes for more information.&gt;</a:t>
            </a:r>
          </a:p>
        </p:txBody>
      </p:sp>
    </p:spTree>
    <p:extLst>
      <p:ext uri="{BB962C8B-B14F-4D97-AF65-F5344CB8AC3E}">
        <p14:creationId xmlns:p14="http://schemas.microsoft.com/office/powerpoint/2010/main" val="303604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Architecture diagram of the solution: Example</a:t>
            </a:r>
          </a:p>
        </p:txBody>
      </p:sp>
      <p:pic>
        <p:nvPicPr>
          <p:cNvPr id="7" name="Picture 6" descr="An example of service arch diagram showing Git to S3 Webhooks.">
            <a:extLst>
              <a:ext uri="{FF2B5EF4-FFF2-40B4-BE49-F238E27FC236}">
                <a16:creationId xmlns:a16="http://schemas.microsoft.com/office/drawing/2014/main" id="{B085F297-54E6-42CF-89E3-3B55C3F8B0F0}"/>
              </a:ext>
            </a:extLst>
          </p:cNvPr>
          <p:cNvPicPr>
            <a:picLocks noChangeAspect="1"/>
          </p:cNvPicPr>
          <p:nvPr/>
        </p:nvPicPr>
        <p:blipFill>
          <a:blip r:embed="rId3"/>
          <a:stretch>
            <a:fillRect/>
          </a:stretch>
        </p:blipFill>
        <p:spPr>
          <a:xfrm>
            <a:off x="413545" y="1047417"/>
            <a:ext cx="11364911" cy="4763165"/>
          </a:xfrm>
          <a:prstGeom prst="rect">
            <a:avLst/>
          </a:prstGeom>
        </p:spPr>
      </p:pic>
    </p:spTree>
    <p:extLst>
      <p:ext uri="{BB962C8B-B14F-4D97-AF65-F5344CB8AC3E}">
        <p14:creationId xmlns:p14="http://schemas.microsoft.com/office/powerpoint/2010/main" val="1133023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90984-7B18-4AB9-8A29-7EAACAB93DB7}"/>
              </a:ext>
            </a:extLst>
          </p:cNvPr>
          <p:cNvSpPr>
            <a:spLocks noGrp="1"/>
          </p:cNvSpPr>
          <p:nvPr>
            <p:ph type="sldNum" idx="97"/>
          </p:nvPr>
        </p:nvSpPr>
        <p:spPr/>
        <p:txBody>
          <a:bodyPr/>
          <a:lstStyle/>
          <a:p>
            <a:fld id="{930176A1-BCF0-4712-97A6-6B495F55390B}" type="slidenum">
              <a:rPr lang="en-US" smtClean="0"/>
              <a:pPr/>
              <a:t>6</a:t>
            </a:fld>
            <a:endParaRPr lang="en-US" dirty="0"/>
          </a:p>
        </p:txBody>
      </p:sp>
      <p:sp>
        <p:nvSpPr>
          <p:cNvPr id="3" name="Title 2">
            <a:extLst>
              <a:ext uri="{FF2B5EF4-FFF2-40B4-BE49-F238E27FC236}">
                <a16:creationId xmlns:a16="http://schemas.microsoft.com/office/drawing/2014/main" id="{80692762-2E68-41FA-805E-632DBC4A8A06}"/>
              </a:ext>
            </a:extLst>
          </p:cNvPr>
          <p:cNvSpPr>
            <a:spLocks noGrp="1"/>
          </p:cNvSpPr>
          <p:nvPr>
            <p:ph type="title" idx="1"/>
          </p:nvPr>
        </p:nvSpPr>
        <p:spPr/>
        <p:txBody>
          <a:bodyPr/>
          <a:lstStyle/>
          <a:p>
            <a:r>
              <a:rPr lang="en-US" dirty="0"/>
              <a:t>Demo</a:t>
            </a:r>
          </a:p>
        </p:txBody>
      </p:sp>
      <p:sp>
        <p:nvSpPr>
          <p:cNvPr id="4" name="Text Placeholder 3">
            <a:extLst>
              <a:ext uri="{FF2B5EF4-FFF2-40B4-BE49-F238E27FC236}">
                <a16:creationId xmlns:a16="http://schemas.microsoft.com/office/drawing/2014/main" id="{CAD25515-29E4-4B4A-A230-72A825FE8BEA}"/>
              </a:ext>
            </a:extLst>
          </p:cNvPr>
          <p:cNvSpPr>
            <a:spLocks noGrp="1"/>
          </p:cNvSpPr>
          <p:nvPr>
            <p:ph type="body" idx="3"/>
          </p:nvPr>
        </p:nvSpPr>
        <p:spPr/>
        <p:txBody>
          <a:bodyPr/>
          <a:lstStyle/>
          <a:p>
            <a:r>
              <a:rPr lang="en-US" dirty="0"/>
              <a:t>Include the link to the demo materials.</a:t>
            </a:r>
          </a:p>
        </p:txBody>
      </p:sp>
      <p:pic>
        <p:nvPicPr>
          <p:cNvPr id="6" name="Content Placeholder 3">
            <a:extLst>
              <a:ext uri="{FF2B5EF4-FFF2-40B4-BE49-F238E27FC236}">
                <a16:creationId xmlns:a16="http://schemas.microsoft.com/office/drawing/2014/main" id="{631E6006-A2F5-4FBC-89E1-21AA08E18B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29" y="3338320"/>
            <a:ext cx="2777117" cy="1851411"/>
          </a:xfrm>
          <a:prstGeom prst="rect">
            <a:avLst/>
          </a:prstGeom>
        </p:spPr>
      </p:pic>
    </p:spTree>
    <p:extLst>
      <p:ext uri="{BB962C8B-B14F-4D97-AF65-F5344CB8AC3E}">
        <p14:creationId xmlns:p14="http://schemas.microsoft.com/office/powerpoint/2010/main" val="366017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dirty="0"/>
              <a:t>Lessons learned</a:t>
            </a:r>
          </a:p>
        </p:txBody>
      </p:sp>
      <p:sp>
        <p:nvSpPr>
          <p:cNvPr id="6" name="Content Placeholder 5">
            <a:extLst>
              <a:ext uri="{FF2B5EF4-FFF2-40B4-BE49-F238E27FC236}">
                <a16:creationId xmlns:a16="http://schemas.microsoft.com/office/drawing/2014/main" id="{AE088CC3-5601-4655-8790-CCAF4B53D173}"/>
              </a:ext>
            </a:extLst>
          </p:cNvPr>
          <p:cNvSpPr>
            <a:spLocks noGrp="1"/>
          </p:cNvSpPr>
          <p:nvPr>
            <p:ph idx="2"/>
          </p:nvPr>
        </p:nvSpPr>
        <p:spPr/>
        <p:txBody>
          <a:bodyPr/>
          <a:lstStyle/>
          <a:p>
            <a:r>
              <a:rPr lang="en-US" dirty="0"/>
              <a:t>Describe any challenges that you overcame.</a:t>
            </a:r>
          </a:p>
          <a:p>
            <a:r>
              <a:rPr lang="en-US" dirty="0"/>
              <a:t>List resources that you found helpful.</a:t>
            </a:r>
          </a:p>
          <a:p>
            <a:r>
              <a:rPr lang="en-US" dirty="0"/>
              <a:t>Describe any new skills that you used.</a:t>
            </a:r>
          </a:p>
          <a:p>
            <a:r>
              <a:rPr lang="en-US" dirty="0"/>
              <a:t>Explain next steps.</a:t>
            </a:r>
          </a:p>
        </p:txBody>
      </p:sp>
    </p:spTree>
    <p:extLst>
      <p:ext uri="{BB962C8B-B14F-4D97-AF65-F5344CB8AC3E}">
        <p14:creationId xmlns:p14="http://schemas.microsoft.com/office/powerpoint/2010/main" val="158084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dirty="0"/>
              <a:t>Thank you</a:t>
            </a:r>
          </a:p>
        </p:txBody>
      </p:sp>
    </p:spTree>
    <p:extLst>
      <p:ext uri="{BB962C8B-B14F-4D97-AF65-F5344CB8AC3E}">
        <p14:creationId xmlns:p14="http://schemas.microsoft.com/office/powerpoint/2010/main" val="1225453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Official Evolved ColorSet 3 (2022-Q4)</Template>
  <TotalTime>10502</TotalTime>
  <Words>1051</Words>
  <Application>Microsoft Office PowerPoint</Application>
  <PresentationFormat>Widescreen</PresentationFormat>
  <Paragraphs>81</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Amazon Ember display</vt:lpstr>
      <vt:lpstr>Amazon Ember display</vt:lpstr>
      <vt:lpstr>Amazon Ember Display Heavy</vt:lpstr>
      <vt:lpstr>Amazon Ember Heavy</vt:lpstr>
      <vt:lpstr>Arial</vt:lpstr>
      <vt:lpstr>Calibri</vt:lpstr>
      <vt:lpstr>Lucida Console</vt:lpstr>
      <vt:lpstr>OneBrand EVO (2022-Q4) ColorSet 3</vt:lpstr>
      <vt:lpstr>Academy Lab Projects – Showcase</vt:lpstr>
      <vt:lpstr>Business scenario overview</vt:lpstr>
      <vt:lpstr>Solution overview</vt:lpstr>
      <vt:lpstr>Architecture diagram of the solution</vt:lpstr>
      <vt:lpstr>Architecture diagram of the solution: Example</vt:lpstr>
      <vt:lpstr>Demo</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Urbanek, Brian</cp:lastModifiedBy>
  <cp:revision>234</cp:revision>
  <dcterms:created xsi:type="dcterms:W3CDTF">2022-11-09T17:00:30Z</dcterms:created>
  <dcterms:modified xsi:type="dcterms:W3CDTF">2023-03-22T20:50:49Z</dcterms:modified>
</cp:coreProperties>
</file>